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D208D8-105D-461D-A902-5B434DAD11BA}" type="datetimeFigureOut">
              <a:rPr lang="en-US" smtClean="0"/>
              <a:pPr/>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92CB18-26C8-4130-971B-390CDECECC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D208D8-105D-461D-A902-5B434DAD11BA}" type="datetimeFigureOut">
              <a:rPr lang="en-US" smtClean="0"/>
              <a:pPr/>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92CB18-26C8-4130-971B-390CDECECC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D208D8-105D-461D-A902-5B434DAD11BA}" type="datetimeFigureOut">
              <a:rPr lang="en-US" smtClean="0"/>
              <a:pPr/>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92CB18-26C8-4130-971B-390CDECECC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D208D8-105D-461D-A902-5B434DAD11BA}" type="datetimeFigureOut">
              <a:rPr lang="en-US" smtClean="0"/>
              <a:pPr/>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92CB18-26C8-4130-971B-390CDECECC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D208D8-105D-461D-A902-5B434DAD11BA}" type="datetimeFigureOut">
              <a:rPr lang="en-US" smtClean="0"/>
              <a:pPr/>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92CB18-26C8-4130-971B-390CDECECC8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D208D8-105D-461D-A902-5B434DAD11BA}" type="datetimeFigureOut">
              <a:rPr lang="en-US" smtClean="0"/>
              <a:pPr/>
              <a:t>11/16/2024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92CB18-26C8-4130-971B-390CDECECC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D208D8-105D-461D-A902-5B434DAD11BA}" type="datetimeFigureOut">
              <a:rPr lang="en-US" smtClean="0"/>
              <a:pPr/>
              <a:t>11/16/2024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92CB18-26C8-4130-971B-390CDECECC8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D208D8-105D-461D-A902-5B434DAD11BA}" type="datetimeFigureOut">
              <a:rPr lang="en-US" smtClean="0"/>
              <a:pPr/>
              <a:t>11/16/2024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92CB18-26C8-4130-971B-390CDECECC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D208D8-105D-461D-A902-5B434DAD11BA}" type="datetimeFigureOut">
              <a:rPr lang="en-US" smtClean="0"/>
              <a:pPr/>
              <a:t>11/16/2024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92CB18-26C8-4130-971B-390CDECECC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D208D8-105D-461D-A902-5B434DAD11BA}" type="datetimeFigureOut">
              <a:rPr lang="en-US" smtClean="0"/>
              <a:pPr/>
              <a:t>11/16/2024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92CB18-26C8-4130-971B-390CDECECC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D208D8-105D-461D-A902-5B434DAD11BA}" type="datetimeFigureOut">
              <a:rPr lang="en-US" smtClean="0"/>
              <a:pPr/>
              <a:t>11/16/2024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92CB18-26C8-4130-971B-390CDECECC8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D208D8-105D-461D-A902-5B434DAD11BA}" type="datetimeFigureOut">
              <a:rPr lang="en-US" smtClean="0"/>
              <a:pPr/>
              <a:t>11/16/2024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92CB18-26C8-4130-971B-390CDECECC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43400" y="3962400"/>
            <a:ext cx="184731" cy="369332"/>
          </a:xfrm>
          <a:prstGeom prst="rect">
            <a:avLst/>
          </a:prstGeom>
          <a:noFill/>
        </p:spPr>
        <p:txBody>
          <a:bodyPr wrap="none" rtlCol="0">
            <a:spAutoFit/>
          </a:bodyPr>
          <a:lstStyle/>
          <a:p>
            <a:endParaRPr lang="en-US" dirty="0"/>
          </a:p>
        </p:txBody>
      </p:sp>
      <p:sp>
        <p:nvSpPr>
          <p:cNvPr id="3" name="TextBox 2"/>
          <p:cNvSpPr txBox="1"/>
          <p:nvPr/>
        </p:nvSpPr>
        <p:spPr>
          <a:xfrm>
            <a:off x="762000" y="3581400"/>
            <a:ext cx="7250651" cy="2308324"/>
          </a:xfrm>
          <a:prstGeom prst="rect">
            <a:avLst/>
          </a:prstGeom>
          <a:noFill/>
        </p:spPr>
        <p:txBody>
          <a:bodyPr wrap="square" rtlCol="0">
            <a:spAutoFit/>
          </a:bodyPr>
          <a:lstStyle/>
          <a:p>
            <a:pPr algn="ctr"/>
            <a:r>
              <a:rPr lang="en-US" sz="2400" b="1" dirty="0" smtClean="0">
                <a:solidFill>
                  <a:schemeClr val="tx1">
                    <a:lumMod val="95000"/>
                    <a:lumOff val="5000"/>
                  </a:schemeClr>
                </a:solidFill>
                <a:latin typeface="Kalpurush" pitchFamily="2" charset="0"/>
                <a:cs typeface="Kalpurush" pitchFamily="2" charset="0"/>
              </a:rPr>
              <a:t>PRESENTED FOR BNGH- 2ND SEM </a:t>
            </a:r>
          </a:p>
          <a:p>
            <a:pPr algn="ctr"/>
            <a:r>
              <a:rPr lang="en-US" sz="2400" b="1" dirty="0" smtClean="0">
                <a:solidFill>
                  <a:schemeClr val="tx1">
                    <a:lumMod val="95000"/>
                    <a:lumOff val="5000"/>
                  </a:schemeClr>
                </a:solidFill>
                <a:latin typeface="Kalpurush" pitchFamily="2" charset="0"/>
                <a:cs typeface="Kalpurush" pitchFamily="2" charset="0"/>
              </a:rPr>
              <a:t>DR. </a:t>
            </a:r>
            <a:r>
              <a:rPr lang="en-US" sz="2400" b="1" smtClean="0">
                <a:solidFill>
                  <a:schemeClr val="tx1">
                    <a:lumMod val="95000"/>
                    <a:lumOff val="5000"/>
                  </a:schemeClr>
                </a:solidFill>
                <a:latin typeface="Kalpurush" pitchFamily="2" charset="0"/>
                <a:cs typeface="Kalpurush" pitchFamily="2" charset="0"/>
              </a:rPr>
              <a:t>PROKASH BISWAS</a:t>
            </a:r>
            <a:endParaRPr lang="en-US" sz="2400" b="1" dirty="0" smtClean="0">
              <a:solidFill>
                <a:schemeClr val="tx1">
                  <a:lumMod val="95000"/>
                  <a:lumOff val="5000"/>
                </a:schemeClr>
              </a:solidFill>
              <a:latin typeface="Kalpurush" pitchFamily="2" charset="0"/>
              <a:cs typeface="Kalpurush" pitchFamily="2" charset="0"/>
            </a:endParaRPr>
          </a:p>
          <a:p>
            <a:pPr algn="ctr"/>
            <a:r>
              <a:rPr lang="en-US" sz="2400" b="1" dirty="0" smtClean="0">
                <a:solidFill>
                  <a:schemeClr val="tx1">
                    <a:lumMod val="95000"/>
                    <a:lumOff val="5000"/>
                  </a:schemeClr>
                </a:solidFill>
                <a:latin typeface="Kalpurush" pitchFamily="2" charset="0"/>
                <a:cs typeface="Kalpurush" pitchFamily="2" charset="0"/>
              </a:rPr>
              <a:t>ASSISTANT PROFESSOR</a:t>
            </a:r>
          </a:p>
          <a:p>
            <a:pPr algn="ctr"/>
            <a:r>
              <a:rPr lang="en-US" sz="2400" b="1" dirty="0" smtClean="0">
                <a:solidFill>
                  <a:schemeClr val="tx1">
                    <a:lumMod val="95000"/>
                    <a:lumOff val="5000"/>
                  </a:schemeClr>
                </a:solidFill>
                <a:latin typeface="Kalpurush" pitchFamily="2" charset="0"/>
                <a:cs typeface="Kalpurush" pitchFamily="2" charset="0"/>
              </a:rPr>
              <a:t>DEPARTMENT OF BENGALI</a:t>
            </a:r>
          </a:p>
          <a:p>
            <a:pPr algn="ctr"/>
            <a:r>
              <a:rPr lang="en-US" sz="2400" b="1" dirty="0" smtClean="0">
                <a:solidFill>
                  <a:schemeClr val="tx1">
                    <a:lumMod val="95000"/>
                    <a:lumOff val="5000"/>
                  </a:schemeClr>
                </a:solidFill>
                <a:latin typeface="Kalpurush" pitchFamily="2" charset="0"/>
                <a:cs typeface="Kalpurush" pitchFamily="2" charset="0"/>
              </a:rPr>
              <a:t> AMMT COLLEGE</a:t>
            </a:r>
          </a:p>
          <a:p>
            <a:endParaRPr lang="en-US" sz="2400" b="1" dirty="0">
              <a:solidFill>
                <a:schemeClr val="tx1">
                  <a:lumMod val="95000"/>
                  <a:lumOff val="5000"/>
                </a:schemeClr>
              </a:solidFill>
            </a:endParaRPr>
          </a:p>
        </p:txBody>
      </p:sp>
      <p:sp>
        <p:nvSpPr>
          <p:cNvPr id="4" name="TextBox 3"/>
          <p:cNvSpPr txBox="1"/>
          <p:nvPr/>
        </p:nvSpPr>
        <p:spPr>
          <a:xfrm>
            <a:off x="1066800" y="762000"/>
            <a:ext cx="6781800" cy="523220"/>
          </a:xfrm>
          <a:prstGeom prst="rect">
            <a:avLst/>
          </a:prstGeom>
          <a:noFill/>
        </p:spPr>
        <p:txBody>
          <a:bodyPr wrap="square" rtlCol="0">
            <a:spAutoFit/>
          </a:bodyPr>
          <a:lstStyle/>
          <a:p>
            <a:pPr algn="ctr"/>
            <a:r>
              <a:rPr lang="bn-BD" sz="2800" b="1" dirty="0" smtClean="0">
                <a:solidFill>
                  <a:srgbClr val="002060"/>
                </a:solidFill>
              </a:rPr>
              <a:t>বিষয়- যমক অলঙ্কার </a:t>
            </a:r>
            <a:endParaRPr lang="en-US" sz="2800" b="1" dirty="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914400"/>
            <a:ext cx="8229601" cy="5632311"/>
          </a:xfrm>
          <a:prstGeom prst="rect">
            <a:avLst/>
          </a:prstGeom>
          <a:noFill/>
        </p:spPr>
        <p:txBody>
          <a:bodyPr wrap="square" rtlCol="0">
            <a:spAutoFit/>
          </a:bodyPr>
          <a:lstStyle/>
          <a:p>
            <a:pPr fontAlgn="base"/>
            <a:r>
              <a:rPr lang="bn-BD" b="1" dirty="0">
                <a:latin typeface="Kalpurush" pitchFamily="2" charset="0"/>
                <a:cs typeface="Kalpurush" pitchFamily="2" charset="0"/>
              </a:rPr>
              <a:t>যমক:</a:t>
            </a:r>
            <a:endParaRPr lang="en-US" dirty="0">
              <a:latin typeface="Kalpurush" pitchFamily="2" charset="0"/>
              <a:cs typeface="Kalpurush" pitchFamily="2" charset="0"/>
            </a:endParaRPr>
          </a:p>
          <a:p>
            <a:pPr fontAlgn="base"/>
            <a:r>
              <a:rPr lang="en-US" b="1" dirty="0">
                <a:latin typeface="Kalpurush" pitchFamily="2" charset="0"/>
                <a:cs typeface="Kalpurush" pitchFamily="2" charset="0"/>
              </a:rPr>
              <a:t/>
            </a:r>
            <a:br>
              <a:rPr lang="en-US" b="1" dirty="0">
                <a:latin typeface="Kalpurush" pitchFamily="2" charset="0"/>
                <a:cs typeface="Kalpurush" pitchFamily="2" charset="0"/>
              </a:rPr>
            </a:br>
            <a:r>
              <a:rPr lang="bn-BD" dirty="0">
                <a:latin typeface="Kalpurush" pitchFamily="2" charset="0"/>
                <a:cs typeface="Kalpurush" pitchFamily="2" charset="0"/>
              </a:rPr>
              <a:t>একই শব্দ একই স্বরধ্বনিসমেত একই ক্রমে ভিন্ন ভিন্ন অর্থে একাধিক বার ব্যবহারের ফলে যে অলংকারের সৃষ্টি হয় তার নাম যমক। যমক শব্দের অর্থ হল যুগ্ম বা দুই। লক্ষনীয় যে</a:t>
            </a:r>
            <a:r>
              <a:rPr lang="en-US" dirty="0">
                <a:latin typeface="Kalpurush" pitchFamily="2" charset="0"/>
                <a:cs typeface="Kalpurush" pitchFamily="2" charset="0"/>
              </a:rPr>
              <a:t>, </a:t>
            </a:r>
            <a:r>
              <a:rPr lang="bn-BD" dirty="0">
                <a:latin typeface="Kalpurush" pitchFamily="2" charset="0"/>
                <a:cs typeface="Kalpurush" pitchFamily="2" charset="0"/>
              </a:rPr>
              <a:t>একই শব্দ দুই বা ততোধিক বার ব্যবহৃত হওয়া এবং ভিন্ন অর্থ প্রকাশ করা এর বৈশিষ্ট্য।</a:t>
            </a:r>
            <a:endParaRPr lang="en-US" dirty="0">
              <a:latin typeface="Kalpurush" pitchFamily="2" charset="0"/>
              <a:cs typeface="Kalpurush" pitchFamily="2" charset="0"/>
            </a:endParaRPr>
          </a:p>
          <a:p>
            <a:pPr fontAlgn="base"/>
            <a:r>
              <a:rPr lang="en-US" dirty="0">
                <a:latin typeface="Kalpurush" pitchFamily="2" charset="0"/>
                <a:cs typeface="Kalpurush" pitchFamily="2" charset="0"/>
              </a:rPr>
              <a:t/>
            </a:r>
            <a:br>
              <a:rPr lang="en-US" dirty="0">
                <a:latin typeface="Kalpurush" pitchFamily="2" charset="0"/>
                <a:cs typeface="Kalpurush" pitchFamily="2" charset="0"/>
              </a:rPr>
            </a:br>
            <a:r>
              <a:rPr lang="bn-BD" b="1" dirty="0">
                <a:latin typeface="Kalpurush" pitchFamily="2" charset="0"/>
                <a:cs typeface="Kalpurush" pitchFamily="2" charset="0"/>
              </a:rPr>
              <a:t>উদাহরণ :-</a:t>
            </a:r>
            <a:endParaRPr lang="en-US" dirty="0">
              <a:latin typeface="Kalpurush" pitchFamily="2" charset="0"/>
              <a:cs typeface="Kalpurush" pitchFamily="2" charset="0"/>
            </a:endParaRPr>
          </a:p>
          <a:p>
            <a:pPr fontAlgn="base"/>
            <a:r>
              <a:rPr lang="en-US" b="1" dirty="0">
                <a:latin typeface="Kalpurush" pitchFamily="2" charset="0"/>
                <a:cs typeface="Kalpurush" pitchFamily="2" charset="0"/>
              </a:rPr>
              <a:t/>
            </a:r>
            <a:br>
              <a:rPr lang="en-US" b="1" dirty="0">
                <a:latin typeface="Kalpurush" pitchFamily="2" charset="0"/>
                <a:cs typeface="Kalpurush" pitchFamily="2" charset="0"/>
              </a:rPr>
            </a:br>
            <a:r>
              <a:rPr lang="bn-BD" dirty="0">
                <a:latin typeface="Kalpurush" pitchFamily="2" charset="0"/>
                <a:cs typeface="Kalpurush" pitchFamily="2" charset="0"/>
              </a:rPr>
              <a:t>১. মাটির ভয়ে রাজ্য হবে মাটি</a:t>
            </a:r>
            <a:r>
              <a:rPr lang="en-US" dirty="0">
                <a:latin typeface="Kalpurush" pitchFamily="2" charset="0"/>
                <a:cs typeface="Kalpurush" pitchFamily="2" charset="0"/>
              </a:rPr>
              <a:t/>
            </a:r>
            <a:br>
              <a:rPr lang="en-US" dirty="0">
                <a:latin typeface="Kalpurush" pitchFamily="2" charset="0"/>
                <a:cs typeface="Kalpurush" pitchFamily="2" charset="0"/>
              </a:rPr>
            </a:br>
            <a:r>
              <a:rPr lang="bn-BD" dirty="0">
                <a:latin typeface="Kalpurush" pitchFamily="2" charset="0"/>
                <a:cs typeface="Kalpurush" pitchFamily="2" charset="0"/>
              </a:rPr>
              <a:t>দিবসরাতি রহিলে আমি বন্ধ। (রবীন্দ্রনাথ ঠাকুর)</a:t>
            </a:r>
            <a:endParaRPr lang="en-US" dirty="0">
              <a:latin typeface="Kalpurush" pitchFamily="2" charset="0"/>
              <a:cs typeface="Kalpurush" pitchFamily="2" charset="0"/>
            </a:endParaRPr>
          </a:p>
          <a:p>
            <a:r>
              <a:rPr lang="en-US" dirty="0">
                <a:latin typeface="Kalpurush" pitchFamily="2" charset="0"/>
                <a:cs typeface="Kalpurush" pitchFamily="2" charset="0"/>
              </a:rPr>
              <a:t>– </a:t>
            </a:r>
            <a:r>
              <a:rPr lang="bn-BD" dirty="0">
                <a:latin typeface="Kalpurush" pitchFamily="2" charset="0"/>
                <a:cs typeface="Kalpurush" pitchFamily="2" charset="0"/>
              </a:rPr>
              <a:t>এখানে </a:t>
            </a:r>
            <a:r>
              <a:rPr lang="en-US" dirty="0">
                <a:latin typeface="Kalpurush" pitchFamily="2" charset="0"/>
                <a:cs typeface="Kalpurush" pitchFamily="2" charset="0"/>
              </a:rPr>
              <a:t>‘</a:t>
            </a:r>
            <a:r>
              <a:rPr lang="bn-BD" dirty="0">
                <a:latin typeface="Kalpurush" pitchFamily="2" charset="0"/>
                <a:cs typeface="Kalpurush" pitchFamily="2" charset="0"/>
              </a:rPr>
              <a:t>মাটি</a:t>
            </a:r>
            <a:r>
              <a:rPr lang="en-US" dirty="0">
                <a:latin typeface="Kalpurush" pitchFamily="2" charset="0"/>
                <a:cs typeface="Kalpurush" pitchFamily="2" charset="0"/>
              </a:rPr>
              <a:t>’ </a:t>
            </a:r>
            <a:r>
              <a:rPr lang="bn-BD" dirty="0">
                <a:latin typeface="Kalpurush" pitchFamily="2" charset="0"/>
                <a:cs typeface="Kalpurush" pitchFamily="2" charset="0"/>
              </a:rPr>
              <a:t>একটি শব্দ যা দুইবার ব্যবহৃত কিন্তু অর্থ ভিন্ন। প্রথম মাটি ধূলা অর্থে এবং দ্বিতীয় মাটি বিনষ্ট অর্থে ব্যবহৃত হয়েছে।</a:t>
            </a:r>
            <a:r>
              <a:rPr lang="en-US" dirty="0">
                <a:latin typeface="Kalpurush" pitchFamily="2" charset="0"/>
                <a:cs typeface="Kalpurush" pitchFamily="2" charset="0"/>
              </a:rPr>
              <a:t/>
            </a:r>
            <a:br>
              <a:rPr lang="en-US" dirty="0">
                <a:latin typeface="Kalpurush" pitchFamily="2" charset="0"/>
                <a:cs typeface="Kalpurush" pitchFamily="2" charset="0"/>
              </a:rPr>
            </a:br>
            <a:r>
              <a:rPr lang="en-US" dirty="0">
                <a:latin typeface="Kalpurush" pitchFamily="2" charset="0"/>
                <a:cs typeface="Kalpurush" pitchFamily="2" charset="0"/>
              </a:rPr>
              <a:t/>
            </a:r>
            <a:br>
              <a:rPr lang="en-US" dirty="0">
                <a:latin typeface="Kalpurush" pitchFamily="2" charset="0"/>
                <a:cs typeface="Kalpurush" pitchFamily="2" charset="0"/>
              </a:rPr>
            </a:br>
            <a:r>
              <a:rPr lang="bn-BD" dirty="0">
                <a:latin typeface="Kalpurush" pitchFamily="2" charset="0"/>
                <a:cs typeface="Kalpurush" pitchFamily="2" charset="0"/>
              </a:rPr>
              <a:t>২. ওরে ও তরুন ঈশান</a:t>
            </a:r>
            <a:r>
              <a:rPr lang="en-US" dirty="0">
                <a:latin typeface="Kalpurush" pitchFamily="2" charset="0"/>
                <a:cs typeface="Kalpurush" pitchFamily="2" charset="0"/>
              </a:rPr>
              <a:t/>
            </a:r>
            <a:br>
              <a:rPr lang="en-US" dirty="0">
                <a:latin typeface="Kalpurush" pitchFamily="2" charset="0"/>
                <a:cs typeface="Kalpurush" pitchFamily="2" charset="0"/>
              </a:rPr>
            </a:br>
            <a:r>
              <a:rPr lang="bn-BD" dirty="0">
                <a:latin typeface="Kalpurush" pitchFamily="2" charset="0"/>
                <a:cs typeface="Kalpurush" pitchFamily="2" charset="0"/>
              </a:rPr>
              <a:t>বাজা তোর প্রলয় বিষাণ</a:t>
            </a:r>
            <a:r>
              <a:rPr lang="en-US" dirty="0">
                <a:latin typeface="Kalpurush" pitchFamily="2" charset="0"/>
                <a:cs typeface="Kalpurush" pitchFamily="2" charset="0"/>
              </a:rPr>
              <a:t/>
            </a:r>
            <a:br>
              <a:rPr lang="en-US" dirty="0">
                <a:latin typeface="Kalpurush" pitchFamily="2" charset="0"/>
                <a:cs typeface="Kalpurush" pitchFamily="2" charset="0"/>
              </a:rPr>
            </a:br>
            <a:r>
              <a:rPr lang="bn-BD" dirty="0">
                <a:latin typeface="Kalpurush" pitchFamily="2" charset="0"/>
                <a:cs typeface="Kalpurush" pitchFamily="2" charset="0"/>
              </a:rPr>
              <a:t>ধ্বংস নিশান</a:t>
            </a:r>
            <a:r>
              <a:rPr lang="en-US" dirty="0">
                <a:latin typeface="Kalpurush" pitchFamily="2" charset="0"/>
                <a:cs typeface="Kalpurush" pitchFamily="2" charset="0"/>
              </a:rPr>
              <a:t/>
            </a:r>
            <a:br>
              <a:rPr lang="en-US" dirty="0">
                <a:latin typeface="Kalpurush" pitchFamily="2" charset="0"/>
                <a:cs typeface="Kalpurush" pitchFamily="2" charset="0"/>
              </a:rPr>
            </a:br>
            <a:r>
              <a:rPr lang="bn-BD" dirty="0">
                <a:latin typeface="Kalpurush" pitchFamily="2" charset="0"/>
                <a:cs typeface="Kalpurush" pitchFamily="2" charset="0"/>
              </a:rPr>
              <a:t>উড়ুক প্রাচী</a:t>
            </a:r>
            <a:r>
              <a:rPr lang="en-US" dirty="0">
                <a:latin typeface="Kalpurush" pitchFamily="2" charset="0"/>
                <a:cs typeface="Kalpurush" pitchFamily="2" charset="0"/>
              </a:rPr>
              <a:t>’</a:t>
            </a:r>
            <a:r>
              <a:rPr lang="bn-BD" dirty="0">
                <a:latin typeface="Kalpurush" pitchFamily="2" charset="0"/>
                <a:cs typeface="Kalpurush" pitchFamily="2" charset="0"/>
              </a:rPr>
              <a:t>র প্রাচীর ভেদি। (নজরুল)</a:t>
            </a:r>
            <a:r>
              <a:rPr lang="en-US" dirty="0">
                <a:latin typeface="Kalpurush" pitchFamily="2" charset="0"/>
                <a:cs typeface="Kalpurush" pitchFamily="2" charset="0"/>
              </a:rPr>
              <a:t/>
            </a:r>
            <a:br>
              <a:rPr lang="en-US" dirty="0">
                <a:latin typeface="Kalpurush" pitchFamily="2" charset="0"/>
                <a:cs typeface="Kalpurush" pitchFamily="2" charset="0"/>
              </a:rPr>
            </a:br>
            <a:r>
              <a:rPr lang="en-US" dirty="0">
                <a:latin typeface="Kalpurush" pitchFamily="2" charset="0"/>
                <a:cs typeface="Kalpurush" pitchFamily="2" charset="0"/>
              </a:rPr>
              <a:t/>
            </a:r>
            <a:br>
              <a:rPr lang="en-US" dirty="0">
                <a:latin typeface="Kalpurush" pitchFamily="2" charset="0"/>
                <a:cs typeface="Kalpurush" pitchFamily="2" charset="0"/>
              </a:rPr>
            </a:br>
            <a:r>
              <a:rPr lang="bn-BD" dirty="0">
                <a:latin typeface="Kalpurush" pitchFamily="2" charset="0"/>
                <a:cs typeface="Kalpurush" pitchFamily="2" charset="0"/>
              </a:rPr>
              <a:t>৩. তোমার এ বিধি</a:t>
            </a:r>
            <a:r>
              <a:rPr lang="en-US" dirty="0">
                <a:latin typeface="Kalpurush" pitchFamily="2" charset="0"/>
                <a:cs typeface="Kalpurush" pitchFamily="2" charset="0"/>
              </a:rPr>
              <a:t>, </a:t>
            </a:r>
            <a:r>
              <a:rPr lang="bn-BD" dirty="0">
                <a:latin typeface="Kalpurush" pitchFamily="2" charset="0"/>
                <a:cs typeface="Kalpurush" pitchFamily="2" charset="0"/>
              </a:rPr>
              <a:t>বিধি</a:t>
            </a:r>
            <a:r>
              <a:rPr lang="en-US" dirty="0">
                <a:latin typeface="Kalpurush" pitchFamily="2" charset="0"/>
                <a:cs typeface="Kalpurush" pitchFamily="2" charset="0"/>
              </a:rPr>
              <a:t>, </a:t>
            </a:r>
            <a:r>
              <a:rPr lang="bn-BD" dirty="0">
                <a:latin typeface="Kalpurush" pitchFamily="2" charset="0"/>
                <a:cs typeface="Kalpurush" pitchFamily="2" charset="0"/>
              </a:rPr>
              <a:t>কে পারে বুঝিতে (মধুসূদন )</a:t>
            </a:r>
            <a:r>
              <a:rPr lang="en-US" dirty="0">
                <a:latin typeface="Kalpurush" pitchFamily="2" charset="0"/>
                <a:cs typeface="Kalpurush" pitchFamily="2" charset="0"/>
              </a:rPr>
              <a:t/>
            </a:r>
            <a:br>
              <a:rPr lang="en-US" dirty="0">
                <a:latin typeface="Kalpurush" pitchFamily="2" charset="0"/>
                <a:cs typeface="Kalpurush" pitchFamily="2" charset="0"/>
              </a:rPr>
            </a:br>
            <a:endParaRPr lang="en-US" dirty="0">
              <a:latin typeface="Kalpurush" pitchFamily="2" charset="0"/>
              <a:cs typeface="Kalpurush" pitchFamily="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762000"/>
            <a:ext cx="8610600" cy="5324535"/>
          </a:xfrm>
          <a:prstGeom prst="rect">
            <a:avLst/>
          </a:prstGeom>
          <a:noFill/>
        </p:spPr>
        <p:txBody>
          <a:bodyPr wrap="square" rtlCol="0">
            <a:spAutoFit/>
          </a:bodyPr>
          <a:lstStyle/>
          <a:p>
            <a:pPr fontAlgn="base"/>
            <a:r>
              <a:rPr lang="bn-BD" sz="2000" b="1" dirty="0">
                <a:latin typeface="Kalpurush" pitchFamily="2" charset="0"/>
                <a:cs typeface="Kalpurush" pitchFamily="2" charset="0"/>
              </a:rPr>
              <a:t>শ্রেণিবিভাগ :</a:t>
            </a:r>
            <a:r>
              <a:rPr lang="en-US" sz="2000" b="1" dirty="0">
                <a:latin typeface="Kalpurush" pitchFamily="2" charset="0"/>
                <a:cs typeface="Kalpurush" pitchFamily="2" charset="0"/>
              </a:rPr>
              <a:t> </a:t>
            </a:r>
            <a:endParaRPr lang="en-US" sz="2000" dirty="0">
              <a:latin typeface="Kalpurush" pitchFamily="2" charset="0"/>
              <a:cs typeface="Kalpurush" pitchFamily="2" charset="0"/>
            </a:endParaRPr>
          </a:p>
          <a:p>
            <a:pPr fontAlgn="base"/>
            <a:r>
              <a:rPr lang="bn-BD" sz="2000" dirty="0">
                <a:latin typeface="Kalpurush" pitchFamily="2" charset="0"/>
                <a:cs typeface="Kalpurush" pitchFamily="2" charset="0"/>
              </a:rPr>
              <a:t>যমকের সাধারণ শ্রেণিবিভাগ ও যমকের প্রধান শ্রেণিবিভাগ।</a:t>
            </a:r>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dirty="0">
                <a:latin typeface="Kalpurush" pitchFamily="2" charset="0"/>
                <a:cs typeface="Kalpurush" pitchFamily="2" charset="0"/>
              </a:rPr>
              <a:t>সাধারণভাবে</a:t>
            </a:r>
            <a:r>
              <a:rPr lang="en-US" sz="2000" dirty="0">
                <a:latin typeface="Kalpurush" pitchFamily="2" charset="0"/>
                <a:cs typeface="Kalpurush" pitchFamily="2" charset="0"/>
              </a:rPr>
              <a:t>  </a:t>
            </a:r>
            <a:r>
              <a:rPr lang="bn-BD" sz="2000" dirty="0">
                <a:latin typeface="Kalpurush" pitchFamily="2" charset="0"/>
                <a:cs typeface="Kalpurush" pitchFamily="2" charset="0"/>
              </a:rPr>
              <a:t>যমক চার প্রকার।যথা-- ক)</a:t>
            </a:r>
            <a:r>
              <a:rPr lang="en-US" sz="2000" dirty="0">
                <a:latin typeface="Kalpurush" pitchFamily="2" charset="0"/>
                <a:cs typeface="Kalpurush" pitchFamily="2" charset="0"/>
              </a:rPr>
              <a:t>  </a:t>
            </a:r>
            <a:r>
              <a:rPr lang="bn-BD" sz="2000" dirty="0">
                <a:latin typeface="Kalpurush" pitchFamily="2" charset="0"/>
                <a:cs typeface="Kalpurush" pitchFamily="2" charset="0"/>
              </a:rPr>
              <a:t>আদ্য যমক</a:t>
            </a:r>
            <a:r>
              <a:rPr lang="en-US" sz="2000" dirty="0">
                <a:latin typeface="Kalpurush" pitchFamily="2" charset="0"/>
                <a:cs typeface="Kalpurush" pitchFamily="2" charset="0"/>
              </a:rPr>
              <a:t>  </a:t>
            </a:r>
            <a:r>
              <a:rPr lang="bn-BD" sz="2000" dirty="0">
                <a:latin typeface="Kalpurush" pitchFamily="2" charset="0"/>
                <a:cs typeface="Kalpurush" pitchFamily="2" charset="0"/>
              </a:rPr>
              <a:t>খ) মধ্য যমক গ) অন্ত্য যমক ঘ) সর্বযমক।</a:t>
            </a:r>
            <a:endParaRPr lang="en-US" sz="2000" dirty="0">
              <a:latin typeface="Kalpurush" pitchFamily="2" charset="0"/>
              <a:cs typeface="Kalpurush" pitchFamily="2" charset="0"/>
            </a:endParaRPr>
          </a:p>
          <a:p>
            <a:pPr fontAlgn="base"/>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b="1" dirty="0">
                <a:latin typeface="Kalpurush" pitchFamily="2" charset="0"/>
                <a:cs typeface="Kalpurush" pitchFamily="2" charset="0"/>
              </a:rPr>
              <a:t>ক) আদ্য যমক :</a:t>
            </a:r>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dirty="0">
                <a:latin typeface="Kalpurush" pitchFamily="2" charset="0"/>
                <a:cs typeface="Kalpurush" pitchFamily="2" charset="0"/>
              </a:rPr>
              <a:t>যে যমক অলংকারে যমক শব্দ গুলি চরণের শুরুতে</a:t>
            </a:r>
            <a:r>
              <a:rPr lang="en-US" sz="2000" dirty="0">
                <a:latin typeface="Kalpurush" pitchFamily="2" charset="0"/>
                <a:cs typeface="Kalpurush" pitchFamily="2" charset="0"/>
              </a:rPr>
              <a:t>  </a:t>
            </a:r>
            <a:r>
              <a:rPr lang="bn-BD" sz="2000" dirty="0">
                <a:latin typeface="Kalpurush" pitchFamily="2" charset="0"/>
                <a:cs typeface="Kalpurush" pitchFamily="2" charset="0"/>
              </a:rPr>
              <a:t>থাকে তাকে আদ্য যমক অলংকার বলে।</a:t>
            </a:r>
            <a:endParaRPr lang="en-US" sz="2000" dirty="0">
              <a:latin typeface="Kalpurush" pitchFamily="2" charset="0"/>
              <a:cs typeface="Kalpurush" pitchFamily="2" charset="0"/>
            </a:endParaRPr>
          </a:p>
          <a:p>
            <a:pPr fontAlgn="base"/>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b="1" dirty="0">
                <a:latin typeface="Kalpurush" pitchFamily="2" charset="0"/>
                <a:cs typeface="Kalpurush" pitchFamily="2" charset="0"/>
              </a:rPr>
              <a:t>উদাহরণ :-</a:t>
            </a:r>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dirty="0">
                <a:latin typeface="Kalpurush" pitchFamily="2" charset="0"/>
                <a:cs typeface="Kalpurush" pitchFamily="2" charset="0"/>
              </a:rPr>
              <a:t>১.</a:t>
            </a:r>
            <a:r>
              <a:rPr lang="en-US" sz="2000" dirty="0">
                <a:latin typeface="Kalpurush" pitchFamily="2" charset="0"/>
                <a:cs typeface="Kalpurush" pitchFamily="2" charset="0"/>
              </a:rPr>
              <a:t>   </a:t>
            </a:r>
            <a:r>
              <a:rPr lang="bn-BD" sz="2000" dirty="0">
                <a:latin typeface="Kalpurush" pitchFamily="2" charset="0"/>
                <a:cs typeface="Kalpurush" pitchFamily="2" charset="0"/>
              </a:rPr>
              <a:t>ঘন ঘনাকারে ধূলা উঠিল আকাশে। (মাইকেল মধুসূদন দত্ত)</a:t>
            </a:r>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dirty="0">
                <a:latin typeface="Kalpurush" pitchFamily="2" charset="0"/>
                <a:cs typeface="Kalpurush" pitchFamily="2" charset="0"/>
              </a:rPr>
              <a:t>২. ভারত ভারত খ্যাত আপনার গুণে।</a:t>
            </a:r>
            <a:endParaRPr lang="en-US" sz="2000" dirty="0">
              <a:latin typeface="Kalpurush" pitchFamily="2" charset="0"/>
              <a:cs typeface="Kalpurush" pitchFamily="2" charset="0"/>
            </a:endParaRPr>
          </a:p>
          <a:p>
            <a:pPr fontAlgn="base"/>
            <a:r>
              <a:rPr lang="bn-BD" sz="2000" b="1" dirty="0">
                <a:latin typeface="Kalpurush" pitchFamily="2" charset="0"/>
                <a:cs typeface="Kalpurush" pitchFamily="2" charset="0"/>
              </a:rPr>
              <a:t>খ) মধ্য যমক :</a:t>
            </a:r>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dirty="0">
                <a:latin typeface="Kalpurush" pitchFamily="2" charset="0"/>
                <a:cs typeface="Kalpurush" pitchFamily="2" charset="0"/>
              </a:rPr>
              <a:t>যে যমক অলংকারে যমক শব্দ গুলি চরণের মধ্যে অবস্থান করে তাকে মধ্য যমক বলে।</a:t>
            </a:r>
            <a:endParaRPr lang="en-US" sz="2000" dirty="0">
              <a:latin typeface="Kalpurush" pitchFamily="2" charset="0"/>
              <a:cs typeface="Kalpurush" pitchFamily="2" charset="0"/>
            </a:endParaRPr>
          </a:p>
          <a:p>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b="1" dirty="0">
                <a:latin typeface="Kalpurush" pitchFamily="2" charset="0"/>
                <a:cs typeface="Kalpurush" pitchFamily="2" charset="0"/>
              </a:rPr>
              <a:t>উদাহরণ :-</a:t>
            </a:r>
            <a:r>
              <a:rPr lang="en-US" sz="2000" dirty="0">
                <a:latin typeface="Kalpurush" pitchFamily="2" charset="0"/>
                <a:cs typeface="Kalpurush" pitchFamily="2" charset="0"/>
              </a:rPr>
              <a:t/>
            </a:r>
            <a:br>
              <a:rPr lang="en-US" sz="2000" dirty="0">
                <a:latin typeface="Kalpurush" pitchFamily="2" charset="0"/>
                <a:cs typeface="Kalpurush" pitchFamily="2" charset="0"/>
              </a:rPr>
            </a:br>
            <a:r>
              <a:rPr lang="en-US" sz="2000" dirty="0">
                <a:latin typeface="Kalpurush" pitchFamily="2" charset="0"/>
                <a:cs typeface="Kalpurush" pitchFamily="2" charset="0"/>
              </a:rPr>
              <a:t> </a:t>
            </a:r>
            <a:r>
              <a:rPr lang="bn-BD" sz="2000" dirty="0">
                <a:latin typeface="Kalpurush" pitchFamily="2" charset="0"/>
                <a:cs typeface="Kalpurush" pitchFamily="2" charset="0"/>
              </a:rPr>
              <a:t>নামজাদা লেখকদেরও বই বাজারে কাটে</a:t>
            </a:r>
            <a:r>
              <a:rPr lang="en-US" sz="2000" dirty="0">
                <a:latin typeface="Kalpurush" pitchFamily="2" charset="0"/>
                <a:cs typeface="Kalpurush" pitchFamily="2" charset="0"/>
              </a:rPr>
              <a:t>, </a:t>
            </a:r>
            <a:r>
              <a:rPr lang="bn-BD" sz="2000" dirty="0">
                <a:latin typeface="Kalpurush" pitchFamily="2" charset="0"/>
                <a:cs typeface="Kalpurush" pitchFamily="2" charset="0"/>
              </a:rPr>
              <a:t>কাটে বেশি পোকায়। (প্রমথ চৌধুরী)</a:t>
            </a:r>
            <a:r>
              <a:rPr lang="en-US" sz="2000" dirty="0">
                <a:latin typeface="Kalpurush" pitchFamily="2" charset="0"/>
                <a:cs typeface="Kalpurush" pitchFamily="2" charset="0"/>
              </a:rPr>
              <a:t/>
            </a:r>
            <a:br>
              <a:rPr lang="en-US" sz="2000" dirty="0">
                <a:latin typeface="Kalpurush" pitchFamily="2" charset="0"/>
                <a:cs typeface="Kalpurush" pitchFamily="2" charset="0"/>
              </a:rPr>
            </a:br>
            <a:endParaRPr lang="en-US" sz="2000" dirty="0">
              <a:latin typeface="Kalpurush" pitchFamily="2" charset="0"/>
              <a:cs typeface="Kalpurush" pitchFamily="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457200"/>
            <a:ext cx="8229601" cy="6001643"/>
          </a:xfrm>
          <a:prstGeom prst="rect">
            <a:avLst/>
          </a:prstGeom>
          <a:noFill/>
        </p:spPr>
        <p:txBody>
          <a:bodyPr wrap="square" rtlCol="0">
            <a:spAutoFit/>
          </a:bodyPr>
          <a:lstStyle/>
          <a:p>
            <a:pPr fontAlgn="base"/>
            <a:r>
              <a:rPr lang="bn-BD" sz="2400" b="1" dirty="0">
                <a:latin typeface="Kalpurush" pitchFamily="2" charset="0"/>
                <a:cs typeface="Kalpurush" pitchFamily="2" charset="0"/>
              </a:rPr>
              <a:t>গ) অন্ত্য যমক:</a:t>
            </a:r>
            <a:r>
              <a:rPr lang="en-US" sz="2400" dirty="0">
                <a:latin typeface="Kalpurush" pitchFamily="2" charset="0"/>
                <a:cs typeface="Kalpurush" pitchFamily="2" charset="0"/>
              </a:rPr>
              <a:t/>
            </a:r>
            <a:br>
              <a:rPr lang="en-US" sz="2400" dirty="0">
                <a:latin typeface="Kalpurush" pitchFamily="2" charset="0"/>
                <a:cs typeface="Kalpurush" pitchFamily="2" charset="0"/>
              </a:rPr>
            </a:br>
            <a:r>
              <a:rPr lang="bn-BD" sz="2400" dirty="0">
                <a:latin typeface="Kalpurush" pitchFamily="2" charset="0"/>
                <a:cs typeface="Kalpurush" pitchFamily="2" charset="0"/>
              </a:rPr>
              <a:t>যে যমক অলংকারে চরণের শেষে যমক শব্দ গুলি থাকে তাকে অন্ত্যযমক অলংকার বলে।</a:t>
            </a:r>
            <a:endParaRPr lang="en-US" sz="2400" dirty="0">
              <a:latin typeface="Kalpurush" pitchFamily="2" charset="0"/>
              <a:cs typeface="Kalpurush" pitchFamily="2" charset="0"/>
            </a:endParaRPr>
          </a:p>
          <a:p>
            <a:pPr fontAlgn="base"/>
            <a:r>
              <a:rPr lang="en-US" sz="2400" dirty="0">
                <a:latin typeface="Kalpurush" pitchFamily="2" charset="0"/>
                <a:cs typeface="Kalpurush" pitchFamily="2" charset="0"/>
              </a:rPr>
              <a:t/>
            </a:r>
            <a:br>
              <a:rPr lang="en-US" sz="2400" dirty="0">
                <a:latin typeface="Kalpurush" pitchFamily="2" charset="0"/>
                <a:cs typeface="Kalpurush" pitchFamily="2" charset="0"/>
              </a:rPr>
            </a:br>
            <a:r>
              <a:rPr lang="bn-BD" sz="2400" b="1" dirty="0">
                <a:latin typeface="Kalpurush" pitchFamily="2" charset="0"/>
                <a:cs typeface="Kalpurush" pitchFamily="2" charset="0"/>
              </a:rPr>
              <a:t>উদাহরণ :-</a:t>
            </a:r>
            <a:r>
              <a:rPr lang="en-US" sz="2400" dirty="0">
                <a:latin typeface="Kalpurush" pitchFamily="2" charset="0"/>
                <a:cs typeface="Kalpurush" pitchFamily="2" charset="0"/>
              </a:rPr>
              <a:t/>
            </a:r>
            <a:br>
              <a:rPr lang="en-US" sz="2400" dirty="0">
                <a:latin typeface="Kalpurush" pitchFamily="2" charset="0"/>
                <a:cs typeface="Kalpurush" pitchFamily="2" charset="0"/>
              </a:rPr>
            </a:br>
            <a:r>
              <a:rPr lang="bn-BD" sz="2400" dirty="0">
                <a:latin typeface="Kalpurush" pitchFamily="2" charset="0"/>
                <a:cs typeface="Kalpurush" pitchFamily="2" charset="0"/>
              </a:rPr>
              <a:t>১.</a:t>
            </a:r>
            <a:r>
              <a:rPr lang="en-US" sz="2400" dirty="0">
                <a:latin typeface="Kalpurush" pitchFamily="2" charset="0"/>
                <a:cs typeface="Kalpurush" pitchFamily="2" charset="0"/>
              </a:rPr>
              <a:t>  </a:t>
            </a:r>
            <a:r>
              <a:rPr lang="bn-BD" sz="2400" dirty="0">
                <a:latin typeface="Kalpurush" pitchFamily="2" charset="0"/>
                <a:cs typeface="Kalpurush" pitchFamily="2" charset="0"/>
              </a:rPr>
              <a:t>দুহিতা আনিয়া যদি না দেহ</a:t>
            </a:r>
            <a:r>
              <a:rPr lang="en-US" sz="2400" dirty="0">
                <a:latin typeface="Kalpurush" pitchFamily="2" charset="0"/>
                <a:cs typeface="Kalpurush" pitchFamily="2" charset="0"/>
              </a:rPr>
              <a:t/>
            </a:r>
            <a:br>
              <a:rPr lang="en-US" sz="2400" dirty="0">
                <a:latin typeface="Kalpurush" pitchFamily="2" charset="0"/>
                <a:cs typeface="Kalpurush" pitchFamily="2" charset="0"/>
              </a:rPr>
            </a:br>
            <a:r>
              <a:rPr lang="bn-BD" sz="2400" dirty="0">
                <a:latin typeface="Kalpurush" pitchFamily="2" charset="0"/>
                <a:cs typeface="Kalpurush" pitchFamily="2" charset="0"/>
              </a:rPr>
              <a:t>নিশ্চয় আমি ত্যাজিব দেহ। (ঈশ্বরচন্দ্র গুপ্ত)</a:t>
            </a:r>
            <a:endParaRPr lang="en-US" sz="2400" dirty="0">
              <a:latin typeface="Kalpurush" pitchFamily="2" charset="0"/>
              <a:cs typeface="Kalpurush" pitchFamily="2" charset="0"/>
            </a:endParaRPr>
          </a:p>
          <a:p>
            <a:pPr fontAlgn="base"/>
            <a:r>
              <a:rPr lang="en-US" sz="2400" dirty="0">
                <a:latin typeface="Kalpurush" pitchFamily="2" charset="0"/>
                <a:cs typeface="Kalpurush" pitchFamily="2" charset="0"/>
              </a:rPr>
              <a:t/>
            </a:r>
            <a:br>
              <a:rPr lang="en-US" sz="2400" dirty="0">
                <a:latin typeface="Kalpurush" pitchFamily="2" charset="0"/>
                <a:cs typeface="Kalpurush" pitchFamily="2" charset="0"/>
              </a:rPr>
            </a:br>
            <a:r>
              <a:rPr lang="bn-BD" sz="2400" b="1" dirty="0">
                <a:latin typeface="Kalpurush" pitchFamily="2" charset="0"/>
                <a:cs typeface="Kalpurush" pitchFamily="2" charset="0"/>
              </a:rPr>
              <a:t>ঘ) সর্বযমক :</a:t>
            </a:r>
            <a:r>
              <a:rPr lang="en-US" sz="2400" dirty="0">
                <a:latin typeface="Kalpurush" pitchFamily="2" charset="0"/>
                <a:cs typeface="Kalpurush" pitchFamily="2" charset="0"/>
              </a:rPr>
              <a:t/>
            </a:r>
            <a:br>
              <a:rPr lang="en-US" sz="2400" dirty="0">
                <a:latin typeface="Kalpurush" pitchFamily="2" charset="0"/>
                <a:cs typeface="Kalpurush" pitchFamily="2" charset="0"/>
              </a:rPr>
            </a:br>
            <a:r>
              <a:rPr lang="bn-BD" sz="2400" dirty="0">
                <a:latin typeface="Kalpurush" pitchFamily="2" charset="0"/>
                <a:cs typeface="Kalpurush" pitchFamily="2" charset="0"/>
              </a:rPr>
              <a:t>যে যমক অলংকারে যমক শব্দ গুলি চরণের সমগ্র চরণ জুড়ে থাকে তাকে সর্বযমক অলংকার বলে ।</a:t>
            </a:r>
            <a:endParaRPr lang="en-US" sz="2400" dirty="0">
              <a:latin typeface="Kalpurush" pitchFamily="2" charset="0"/>
              <a:cs typeface="Kalpurush" pitchFamily="2" charset="0"/>
            </a:endParaRPr>
          </a:p>
          <a:p>
            <a:pPr fontAlgn="base"/>
            <a:r>
              <a:rPr lang="en-US" sz="2400" dirty="0">
                <a:latin typeface="Kalpurush" pitchFamily="2" charset="0"/>
                <a:cs typeface="Kalpurush" pitchFamily="2" charset="0"/>
              </a:rPr>
              <a:t/>
            </a:r>
            <a:br>
              <a:rPr lang="en-US" sz="2400" dirty="0">
                <a:latin typeface="Kalpurush" pitchFamily="2" charset="0"/>
                <a:cs typeface="Kalpurush" pitchFamily="2" charset="0"/>
              </a:rPr>
            </a:br>
            <a:r>
              <a:rPr lang="bn-BD" sz="2400" b="1" dirty="0">
                <a:latin typeface="Kalpurush" pitchFamily="2" charset="0"/>
                <a:cs typeface="Kalpurush" pitchFamily="2" charset="0"/>
              </a:rPr>
              <a:t>উদাহরণ :-</a:t>
            </a:r>
            <a:r>
              <a:rPr lang="en-US" sz="2400" dirty="0">
                <a:latin typeface="Kalpurush" pitchFamily="2" charset="0"/>
                <a:cs typeface="Kalpurush" pitchFamily="2" charset="0"/>
              </a:rPr>
              <a:t/>
            </a:r>
            <a:br>
              <a:rPr lang="en-US" sz="2400" dirty="0">
                <a:latin typeface="Kalpurush" pitchFamily="2" charset="0"/>
                <a:cs typeface="Kalpurush" pitchFamily="2" charset="0"/>
              </a:rPr>
            </a:br>
            <a:r>
              <a:rPr lang="bn-BD" sz="2400" dirty="0">
                <a:latin typeface="Kalpurush" pitchFamily="2" charset="0"/>
                <a:cs typeface="Kalpurush" pitchFamily="2" charset="0"/>
              </a:rPr>
              <a:t>কান্তার আমোদপূর্ণ কান্ত-সহকারে।</a:t>
            </a:r>
            <a:r>
              <a:rPr lang="en-US" sz="2400" dirty="0">
                <a:latin typeface="Kalpurush" pitchFamily="2" charset="0"/>
                <a:cs typeface="Kalpurush" pitchFamily="2" charset="0"/>
              </a:rPr>
              <a:t/>
            </a:r>
            <a:br>
              <a:rPr lang="en-US" sz="2400" dirty="0">
                <a:latin typeface="Kalpurush" pitchFamily="2" charset="0"/>
                <a:cs typeface="Kalpurush" pitchFamily="2" charset="0"/>
              </a:rPr>
            </a:br>
            <a:r>
              <a:rPr lang="bn-BD" sz="2400" dirty="0">
                <a:latin typeface="Kalpurush" pitchFamily="2" charset="0"/>
                <a:cs typeface="Kalpurush" pitchFamily="2" charset="0"/>
              </a:rPr>
              <a:t>কান্তার আমোদপূর্ণ কান্ত-সহকারে।।</a:t>
            </a:r>
            <a:endParaRPr lang="en-US" sz="2400" dirty="0">
              <a:latin typeface="Kalpurush" pitchFamily="2" charset="0"/>
              <a:cs typeface="Kalpurush" pitchFamily="2" charset="0"/>
            </a:endParaRPr>
          </a:p>
          <a:p>
            <a:endParaRPr lang="en-US" sz="2400" dirty="0">
              <a:latin typeface="Kalpurush" pitchFamily="2" charset="0"/>
              <a:cs typeface="Kalpurush" pitchFamily="2"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382001" cy="5293757"/>
          </a:xfrm>
          <a:prstGeom prst="rect">
            <a:avLst/>
          </a:prstGeom>
          <a:noFill/>
        </p:spPr>
        <p:txBody>
          <a:bodyPr wrap="square" rtlCol="0">
            <a:spAutoFit/>
          </a:bodyPr>
          <a:lstStyle/>
          <a:p>
            <a:pPr fontAlgn="base"/>
            <a:r>
              <a:rPr lang="en-US" sz="2000" b="1" dirty="0">
                <a:latin typeface="Kalpurush" pitchFamily="2" charset="0"/>
                <a:cs typeface="Kalpurush" pitchFamily="2" charset="0"/>
              </a:rPr>
              <a:t>☆</a:t>
            </a:r>
            <a:r>
              <a:rPr lang="bn-BD" sz="2000" b="1" dirty="0">
                <a:latin typeface="Kalpurush" pitchFamily="2" charset="0"/>
                <a:cs typeface="Kalpurush" pitchFamily="2" charset="0"/>
              </a:rPr>
              <a:t>যমকের প্রধান শ্রেণিবিভাগ :</a:t>
            </a:r>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dirty="0">
                <a:latin typeface="Kalpurush" pitchFamily="2" charset="0"/>
                <a:cs typeface="Kalpurush" pitchFamily="2" charset="0"/>
              </a:rPr>
              <a:t>সার্থক যমক ও নিরর্থক যমক অলংকার ।</a:t>
            </a:r>
            <a:endParaRPr lang="en-US" sz="2000" dirty="0">
              <a:latin typeface="Kalpurush" pitchFamily="2" charset="0"/>
              <a:cs typeface="Kalpurush" pitchFamily="2" charset="0"/>
            </a:endParaRPr>
          </a:p>
          <a:p>
            <a:pPr fontAlgn="base"/>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b="1" dirty="0">
                <a:latin typeface="Kalpurush" pitchFamily="2" charset="0"/>
                <a:cs typeface="Kalpurush" pitchFamily="2" charset="0"/>
              </a:rPr>
              <a:t>সার্থক যমক অলংকার :</a:t>
            </a:r>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dirty="0">
                <a:latin typeface="Kalpurush" pitchFamily="2" charset="0"/>
                <a:cs typeface="Kalpurush" pitchFamily="2" charset="0"/>
              </a:rPr>
              <a:t>যে যমক অলংকারে যমক শব্দ দুটির প্রতিটিই অর্থপূর্ণ তাকে সার্থক যমক অলংকার বলে ।</a:t>
            </a:r>
            <a:endParaRPr lang="en-US" sz="2000" dirty="0">
              <a:latin typeface="Kalpurush" pitchFamily="2" charset="0"/>
              <a:cs typeface="Kalpurush" pitchFamily="2" charset="0"/>
            </a:endParaRPr>
          </a:p>
          <a:p>
            <a:pPr fontAlgn="base"/>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b="1" dirty="0">
                <a:latin typeface="Kalpurush" pitchFamily="2" charset="0"/>
                <a:cs typeface="Kalpurush" pitchFamily="2" charset="0"/>
              </a:rPr>
              <a:t>উদাহরণ :-</a:t>
            </a:r>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dirty="0">
                <a:latin typeface="Kalpurush" pitchFamily="2" charset="0"/>
                <a:cs typeface="Kalpurush" pitchFamily="2" charset="0"/>
              </a:rPr>
              <a:t>১.</a:t>
            </a:r>
            <a:r>
              <a:rPr lang="en-US" sz="2000" dirty="0">
                <a:latin typeface="Kalpurush" pitchFamily="2" charset="0"/>
                <a:cs typeface="Kalpurush" pitchFamily="2" charset="0"/>
              </a:rPr>
              <a:t>  </a:t>
            </a:r>
            <a:r>
              <a:rPr lang="bn-BD" sz="2000" dirty="0">
                <a:latin typeface="Kalpurush" pitchFamily="2" charset="0"/>
                <a:cs typeface="Kalpurush" pitchFamily="2" charset="0"/>
              </a:rPr>
              <a:t>রক্ত মাখা অস্ত্র হাতে যত রক্ত আঁখি</a:t>
            </a:r>
            <a:endParaRPr lang="en-US" sz="2000" dirty="0">
              <a:latin typeface="Kalpurush" pitchFamily="2" charset="0"/>
              <a:cs typeface="Kalpurush" pitchFamily="2" charset="0"/>
            </a:endParaRPr>
          </a:p>
          <a:p>
            <a:pPr fontAlgn="base"/>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b="1" dirty="0">
                <a:latin typeface="Kalpurush" pitchFamily="2" charset="0"/>
                <a:cs typeface="Kalpurush" pitchFamily="2" charset="0"/>
              </a:rPr>
              <a:t>ব্যাখ্যা :</a:t>
            </a:r>
            <a:r>
              <a:rPr lang="en-US" sz="2000" b="1" dirty="0">
                <a:latin typeface="Kalpurush" pitchFamily="2" charset="0"/>
                <a:cs typeface="Kalpurush" pitchFamily="2" charset="0"/>
              </a:rPr>
              <a:t> </a:t>
            </a:r>
            <a:r>
              <a:rPr lang="bn-BD" sz="2000" dirty="0">
                <a:latin typeface="Kalpurush" pitchFamily="2" charset="0"/>
                <a:cs typeface="Kalpurush" pitchFamily="2" charset="0"/>
              </a:rPr>
              <a:t>আলোচ্য উদাহরণে যমক শব্দ হল </a:t>
            </a:r>
            <a:r>
              <a:rPr lang="en-US" sz="2000" dirty="0">
                <a:latin typeface="Kalpurush" pitchFamily="2" charset="0"/>
                <a:cs typeface="Kalpurush" pitchFamily="2" charset="0"/>
              </a:rPr>
              <a:t>'</a:t>
            </a:r>
            <a:r>
              <a:rPr lang="bn-BD" sz="2000" dirty="0">
                <a:latin typeface="Kalpurush" pitchFamily="2" charset="0"/>
                <a:cs typeface="Kalpurush" pitchFamily="2" charset="0"/>
              </a:rPr>
              <a:t>রক্ত</a:t>
            </a:r>
            <a:r>
              <a:rPr lang="en-US" sz="2000" dirty="0">
                <a:latin typeface="Kalpurush" pitchFamily="2" charset="0"/>
                <a:cs typeface="Kalpurush" pitchFamily="2" charset="0"/>
              </a:rPr>
              <a:t>' </a:t>
            </a:r>
            <a:r>
              <a:rPr lang="bn-BD" sz="2000" dirty="0">
                <a:latin typeface="Kalpurush" pitchFamily="2" charset="0"/>
                <a:cs typeface="Kalpurush" pitchFamily="2" charset="0"/>
              </a:rPr>
              <a:t>। প্রথম রক্ত শব্দের অর্থ শোণিত (</a:t>
            </a:r>
            <a:r>
              <a:rPr lang="en-US" sz="2000" dirty="0">
                <a:latin typeface="Kalpurush" pitchFamily="2" charset="0"/>
                <a:cs typeface="Kalpurush" pitchFamily="2" charset="0"/>
              </a:rPr>
              <a:t>blood) </a:t>
            </a:r>
            <a:r>
              <a:rPr lang="bn-BD" sz="2000" dirty="0">
                <a:latin typeface="Kalpurush" pitchFamily="2" charset="0"/>
                <a:cs typeface="Kalpurush" pitchFamily="2" charset="0"/>
              </a:rPr>
              <a:t>এবং দ্বিতীয় রক্ত শব্দের অর্থ রাগান্বিত।এখানে যমক শব্দ দুটির প্রতিটি অর্থপূর্ণ বলে এটি</a:t>
            </a:r>
            <a:r>
              <a:rPr lang="en-US" sz="2000" dirty="0">
                <a:latin typeface="Kalpurush" pitchFamily="2" charset="0"/>
                <a:cs typeface="Kalpurush" pitchFamily="2" charset="0"/>
              </a:rPr>
              <a:t>  </a:t>
            </a:r>
            <a:r>
              <a:rPr lang="bn-BD" sz="2000" dirty="0">
                <a:latin typeface="Kalpurush" pitchFamily="2" charset="0"/>
                <a:cs typeface="Kalpurush" pitchFamily="2" charset="0"/>
              </a:rPr>
              <a:t>সার্থক যমক অলংকার।</a:t>
            </a:r>
            <a:endParaRPr lang="en-US" sz="2000" dirty="0">
              <a:latin typeface="Kalpurush" pitchFamily="2" charset="0"/>
              <a:cs typeface="Kalpurush" pitchFamily="2" charset="0"/>
            </a:endParaRPr>
          </a:p>
          <a:p>
            <a:pPr fontAlgn="base"/>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dirty="0">
                <a:latin typeface="Kalpurush" pitchFamily="2" charset="0"/>
                <a:cs typeface="Kalpurush" pitchFamily="2" charset="0"/>
              </a:rPr>
              <a:t>২. মশাই দেশান্তরী করলে আমায় কেশনগরের মশায়।</a:t>
            </a:r>
            <a:endParaRPr lang="en-US" sz="2000" dirty="0">
              <a:latin typeface="Kalpurush" pitchFamily="2" charset="0"/>
              <a:cs typeface="Kalpurush" pitchFamily="2" charset="0"/>
            </a:endParaRPr>
          </a:p>
          <a:p>
            <a:pPr fontAlgn="base"/>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dirty="0">
                <a:latin typeface="Kalpurush" pitchFamily="2" charset="0"/>
                <a:cs typeface="Kalpurush" pitchFamily="2" charset="0"/>
              </a:rPr>
              <a:t>৩. ঘন বন তলে এসো ঘন নীল বসনা।</a:t>
            </a:r>
            <a:endParaRPr lang="en-US" sz="2000" dirty="0">
              <a:latin typeface="Kalpurush" pitchFamily="2" charset="0"/>
              <a:cs typeface="Kalpurush" pitchFamily="2" charset="0"/>
            </a:endParaRPr>
          </a:p>
          <a:p>
            <a:endParaRPr lang="en-US" sz="2000" dirty="0">
              <a:latin typeface="Kalpurush" pitchFamily="2" charset="0"/>
              <a:cs typeface="Kalpurush" pitchFamily="2"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1" y="685800"/>
            <a:ext cx="8382000" cy="5632311"/>
          </a:xfrm>
          <a:prstGeom prst="rect">
            <a:avLst/>
          </a:prstGeom>
          <a:noFill/>
        </p:spPr>
        <p:txBody>
          <a:bodyPr wrap="square" rtlCol="0">
            <a:spAutoFit/>
          </a:bodyPr>
          <a:lstStyle/>
          <a:p>
            <a:pPr fontAlgn="base"/>
            <a:r>
              <a:rPr lang="bn-BD" b="1" dirty="0">
                <a:latin typeface="Kalpurush" pitchFamily="2" charset="0"/>
                <a:cs typeface="Kalpurush" pitchFamily="2" charset="0"/>
              </a:rPr>
              <a:t>নিরর্থক যমক অলংকার :</a:t>
            </a:r>
            <a:r>
              <a:rPr lang="en-US" dirty="0">
                <a:latin typeface="Kalpurush" pitchFamily="2" charset="0"/>
                <a:cs typeface="Kalpurush" pitchFamily="2" charset="0"/>
              </a:rPr>
              <a:t/>
            </a:r>
            <a:br>
              <a:rPr lang="en-US" dirty="0">
                <a:latin typeface="Kalpurush" pitchFamily="2" charset="0"/>
                <a:cs typeface="Kalpurush" pitchFamily="2" charset="0"/>
              </a:rPr>
            </a:br>
            <a:r>
              <a:rPr lang="bn-BD" dirty="0">
                <a:latin typeface="Kalpurush" pitchFamily="2" charset="0"/>
                <a:cs typeface="Kalpurush" pitchFamily="2" charset="0"/>
              </a:rPr>
              <a:t>যে যমক অলংকারে যমক শব্দ দুটির একটি অর্থপূর্ণ ও অন্যটি অর্থহীন তাতাকে নিরর্থক যমক অলংকার বলে ।</a:t>
            </a:r>
            <a:endParaRPr lang="en-US" dirty="0">
              <a:latin typeface="Kalpurush" pitchFamily="2" charset="0"/>
              <a:cs typeface="Kalpurush" pitchFamily="2" charset="0"/>
            </a:endParaRPr>
          </a:p>
          <a:p>
            <a:pPr fontAlgn="base"/>
            <a:r>
              <a:rPr lang="en-US" dirty="0">
                <a:latin typeface="Kalpurush" pitchFamily="2" charset="0"/>
                <a:cs typeface="Kalpurush" pitchFamily="2" charset="0"/>
              </a:rPr>
              <a:t/>
            </a:r>
            <a:br>
              <a:rPr lang="en-US" dirty="0">
                <a:latin typeface="Kalpurush" pitchFamily="2" charset="0"/>
                <a:cs typeface="Kalpurush" pitchFamily="2" charset="0"/>
              </a:rPr>
            </a:br>
            <a:r>
              <a:rPr lang="bn-BD" b="1" dirty="0">
                <a:latin typeface="Kalpurush" pitchFamily="2" charset="0"/>
                <a:cs typeface="Kalpurush" pitchFamily="2" charset="0"/>
              </a:rPr>
              <a:t>উদাহরণ :-</a:t>
            </a:r>
            <a:endParaRPr lang="en-US" dirty="0">
              <a:latin typeface="Kalpurush" pitchFamily="2" charset="0"/>
              <a:cs typeface="Kalpurush" pitchFamily="2" charset="0"/>
            </a:endParaRPr>
          </a:p>
          <a:p>
            <a:pPr fontAlgn="base"/>
            <a:r>
              <a:rPr lang="en-US" b="1" dirty="0">
                <a:latin typeface="Kalpurush" pitchFamily="2" charset="0"/>
                <a:cs typeface="Kalpurush" pitchFamily="2" charset="0"/>
              </a:rPr>
              <a:t/>
            </a:r>
            <a:br>
              <a:rPr lang="en-US" b="1" dirty="0">
                <a:latin typeface="Kalpurush" pitchFamily="2" charset="0"/>
                <a:cs typeface="Kalpurush" pitchFamily="2" charset="0"/>
              </a:rPr>
            </a:br>
            <a:r>
              <a:rPr lang="bn-BD" dirty="0">
                <a:latin typeface="Kalpurush" pitchFamily="2" charset="0"/>
                <a:cs typeface="Kalpurush" pitchFamily="2" charset="0"/>
              </a:rPr>
              <a:t>১.</a:t>
            </a:r>
            <a:r>
              <a:rPr lang="en-US" dirty="0">
                <a:latin typeface="Kalpurush" pitchFamily="2" charset="0"/>
                <a:cs typeface="Kalpurush" pitchFamily="2" charset="0"/>
              </a:rPr>
              <a:t>  </a:t>
            </a:r>
            <a:r>
              <a:rPr lang="bn-BD" dirty="0">
                <a:latin typeface="Kalpurush" pitchFamily="2" charset="0"/>
                <a:cs typeface="Kalpurush" pitchFamily="2" charset="0"/>
              </a:rPr>
              <a:t>শেফালি রায়ের সঙ্গে আমার</a:t>
            </a:r>
            <a:r>
              <a:rPr lang="en-US" dirty="0">
                <a:latin typeface="Kalpurush" pitchFamily="2" charset="0"/>
                <a:cs typeface="Kalpurush" pitchFamily="2" charset="0"/>
              </a:rPr>
              <a:t/>
            </a:r>
            <a:br>
              <a:rPr lang="en-US" dirty="0">
                <a:latin typeface="Kalpurush" pitchFamily="2" charset="0"/>
                <a:cs typeface="Kalpurush" pitchFamily="2" charset="0"/>
              </a:rPr>
            </a:br>
            <a:r>
              <a:rPr lang="bn-BD" dirty="0">
                <a:latin typeface="Kalpurush" pitchFamily="2" charset="0"/>
                <a:cs typeface="Kalpurush" pitchFamily="2" charset="0"/>
              </a:rPr>
              <a:t>একফালিও পরিচয় নেই।</a:t>
            </a:r>
            <a:endParaRPr lang="en-US" dirty="0">
              <a:latin typeface="Kalpurush" pitchFamily="2" charset="0"/>
              <a:cs typeface="Kalpurush" pitchFamily="2" charset="0"/>
            </a:endParaRPr>
          </a:p>
          <a:p>
            <a:pPr fontAlgn="base"/>
            <a:r>
              <a:rPr lang="en-US" dirty="0">
                <a:latin typeface="Kalpurush" pitchFamily="2" charset="0"/>
                <a:cs typeface="Kalpurush" pitchFamily="2" charset="0"/>
              </a:rPr>
              <a:t/>
            </a:r>
            <a:br>
              <a:rPr lang="en-US" dirty="0">
                <a:latin typeface="Kalpurush" pitchFamily="2" charset="0"/>
                <a:cs typeface="Kalpurush" pitchFamily="2" charset="0"/>
              </a:rPr>
            </a:br>
            <a:r>
              <a:rPr lang="bn-BD" b="1" dirty="0">
                <a:latin typeface="Kalpurush" pitchFamily="2" charset="0"/>
                <a:cs typeface="Kalpurush" pitchFamily="2" charset="0"/>
              </a:rPr>
              <a:t>ব্যাখ্যা :</a:t>
            </a:r>
            <a:r>
              <a:rPr lang="en-US" b="1" dirty="0">
                <a:latin typeface="Kalpurush" pitchFamily="2" charset="0"/>
                <a:cs typeface="Kalpurush" pitchFamily="2" charset="0"/>
              </a:rPr>
              <a:t> </a:t>
            </a:r>
            <a:r>
              <a:rPr lang="bn-BD" dirty="0">
                <a:latin typeface="Kalpurush" pitchFamily="2" charset="0"/>
                <a:cs typeface="Kalpurush" pitchFamily="2" charset="0"/>
              </a:rPr>
              <a:t>আলোচ্য উদাহরণে যমক শব্দ বা শব্দাংশ হল </a:t>
            </a:r>
            <a:r>
              <a:rPr lang="en-US" dirty="0">
                <a:latin typeface="Kalpurush" pitchFamily="2" charset="0"/>
                <a:cs typeface="Kalpurush" pitchFamily="2" charset="0"/>
              </a:rPr>
              <a:t>'</a:t>
            </a:r>
            <a:r>
              <a:rPr lang="bn-BD" dirty="0">
                <a:latin typeface="Kalpurush" pitchFamily="2" charset="0"/>
                <a:cs typeface="Kalpurush" pitchFamily="2" charset="0"/>
              </a:rPr>
              <a:t>ফালি</a:t>
            </a:r>
            <a:r>
              <a:rPr lang="en-US" dirty="0">
                <a:latin typeface="Kalpurush" pitchFamily="2" charset="0"/>
                <a:cs typeface="Kalpurush" pitchFamily="2" charset="0"/>
              </a:rPr>
              <a:t>'</a:t>
            </a:r>
            <a:r>
              <a:rPr lang="bn-BD" dirty="0">
                <a:latin typeface="Kalpurush" pitchFamily="2" charset="0"/>
                <a:cs typeface="Kalpurush" pitchFamily="2" charset="0"/>
              </a:rPr>
              <a:t>।এখানে প্রথম ফালি শব্দের কোনো অর্থ নেই কারণ তা শেফালি শব্দের অন্তর্গত একটি শব্দাংশ মাত্র। কিন্তু দ্বিতীয় ফালি শব্দটি অর্থপূর্ণ যার অর্থ টুকরো। কাজেই যমক শব্দ দুটির একটি অর্থহীন এবং একটি অর্থপূর্ণ বলে এটি নিরর্থক যমক অলংকার ।</a:t>
            </a:r>
            <a:endParaRPr lang="en-US" dirty="0">
              <a:latin typeface="Kalpurush" pitchFamily="2" charset="0"/>
              <a:cs typeface="Kalpurush" pitchFamily="2" charset="0"/>
            </a:endParaRPr>
          </a:p>
          <a:p>
            <a:pPr fontAlgn="base"/>
            <a:r>
              <a:rPr lang="en-US" dirty="0">
                <a:latin typeface="Kalpurush" pitchFamily="2" charset="0"/>
                <a:cs typeface="Kalpurush" pitchFamily="2" charset="0"/>
              </a:rPr>
              <a:t/>
            </a:r>
            <a:br>
              <a:rPr lang="en-US" dirty="0">
                <a:latin typeface="Kalpurush" pitchFamily="2" charset="0"/>
                <a:cs typeface="Kalpurush" pitchFamily="2" charset="0"/>
              </a:rPr>
            </a:br>
            <a:r>
              <a:rPr lang="bn-BD" dirty="0">
                <a:latin typeface="Kalpurush" pitchFamily="2" charset="0"/>
                <a:cs typeface="Kalpurush" pitchFamily="2" charset="0"/>
              </a:rPr>
              <a:t>২. মাসীমার সীমাতেও আমি আসিনি।</a:t>
            </a:r>
            <a:endParaRPr lang="en-US" dirty="0">
              <a:latin typeface="Kalpurush" pitchFamily="2" charset="0"/>
              <a:cs typeface="Kalpurush" pitchFamily="2" charset="0"/>
            </a:endParaRPr>
          </a:p>
          <a:p>
            <a:pPr fontAlgn="base"/>
            <a:r>
              <a:rPr lang="en-US" dirty="0">
                <a:latin typeface="Kalpurush" pitchFamily="2" charset="0"/>
                <a:cs typeface="Kalpurush" pitchFamily="2" charset="0"/>
              </a:rPr>
              <a:t/>
            </a:r>
            <a:br>
              <a:rPr lang="en-US" dirty="0">
                <a:latin typeface="Kalpurush" pitchFamily="2" charset="0"/>
                <a:cs typeface="Kalpurush" pitchFamily="2" charset="0"/>
              </a:rPr>
            </a:br>
            <a:r>
              <a:rPr lang="bn-BD" dirty="0">
                <a:latin typeface="Kalpurush" pitchFamily="2" charset="0"/>
                <a:cs typeface="Kalpurush" pitchFamily="2" charset="0"/>
              </a:rPr>
              <a:t>৩. তারার যৌবন বন ঋতুরাজ তুমি।</a:t>
            </a:r>
            <a:endParaRPr lang="en-US" dirty="0">
              <a:latin typeface="Kalpurush" pitchFamily="2" charset="0"/>
              <a:cs typeface="Kalpurush" pitchFamily="2" charset="0"/>
            </a:endParaRPr>
          </a:p>
          <a:p>
            <a:pPr fontAlgn="base"/>
            <a:r>
              <a:rPr lang="en-US" dirty="0">
                <a:latin typeface="Kalpurush" pitchFamily="2" charset="0"/>
                <a:cs typeface="Kalpurush" pitchFamily="2" charset="0"/>
              </a:rPr>
              <a:t/>
            </a:r>
            <a:br>
              <a:rPr lang="en-US" dirty="0">
                <a:latin typeface="Kalpurush" pitchFamily="2" charset="0"/>
                <a:cs typeface="Kalpurush" pitchFamily="2" charset="0"/>
              </a:rPr>
            </a:br>
            <a:r>
              <a:rPr lang="bn-BD" dirty="0">
                <a:latin typeface="Kalpurush" pitchFamily="2" charset="0"/>
                <a:cs typeface="Kalpurush" pitchFamily="2" charset="0"/>
              </a:rPr>
              <a:t>৪. যৌবনের বনে মন হারাইয়া গেল।</a:t>
            </a:r>
            <a:endParaRPr lang="en-US" dirty="0">
              <a:latin typeface="Kalpurush" pitchFamily="2" charset="0"/>
              <a:cs typeface="Kalpurush" pitchFamily="2" charset="0"/>
            </a:endParaRPr>
          </a:p>
          <a:p>
            <a:endParaRPr lang="en-US" dirty="0">
              <a:latin typeface="Kalpurush" pitchFamily="2" charset="0"/>
              <a:cs typeface="Kalpurush" pitchFamily="2"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24200" y="3200400"/>
            <a:ext cx="3316019" cy="1200329"/>
          </a:xfrm>
          <a:prstGeom prst="rect">
            <a:avLst/>
          </a:prstGeom>
          <a:noFill/>
        </p:spPr>
        <p:txBody>
          <a:bodyPr wrap="square" rtlCol="0">
            <a:spAutoFit/>
          </a:bodyPr>
          <a:lstStyle/>
          <a:p>
            <a:pPr algn="ctr"/>
            <a:r>
              <a:rPr lang="bn-BD" sz="7200" b="1" dirty="0" smtClean="0">
                <a:solidFill>
                  <a:srgbClr val="C00000"/>
                </a:solidFill>
                <a:latin typeface="Kalpurush" pitchFamily="2" charset="0"/>
                <a:cs typeface="Kalpurush" pitchFamily="2" charset="0"/>
              </a:rPr>
              <a:t>ধন্যবাদ</a:t>
            </a:r>
            <a:r>
              <a:rPr lang="bn-BD" sz="2800" b="1" dirty="0" smtClean="0">
                <a:latin typeface="Kalpurush" pitchFamily="2" charset="0"/>
                <a:cs typeface="Kalpurush" pitchFamily="2" charset="0"/>
              </a:rPr>
              <a:t> </a:t>
            </a:r>
            <a:endParaRPr lang="en-US" sz="2800" b="1" dirty="0">
              <a:latin typeface="Kalpurush" pitchFamily="2" charset="0"/>
              <a:cs typeface="Kalpurush" pitchFamily="2"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39</Words>
  <Application>Microsoft Office PowerPoint</Application>
  <PresentationFormat>On-screen Show (4:3)</PresentationFormat>
  <Paragraphs>35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PC</cp:lastModifiedBy>
  <cp:revision>5</cp:revision>
  <dcterms:created xsi:type="dcterms:W3CDTF">2022-03-18T14:51:22Z</dcterms:created>
  <dcterms:modified xsi:type="dcterms:W3CDTF">2024-11-16T10:03:00Z</dcterms:modified>
</cp:coreProperties>
</file>